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6" r:id="rId4"/>
  </p:sldMasterIdLst>
  <p:notesMasterIdLst>
    <p:notesMasterId r:id="rId16"/>
  </p:notesMasterIdLst>
  <p:handoutMasterIdLst>
    <p:handoutMasterId r:id="rId17"/>
  </p:handoutMasterIdLst>
  <p:sldIdLst>
    <p:sldId id="256" r:id="rId5"/>
    <p:sldId id="261" r:id="rId6"/>
    <p:sldId id="277" r:id="rId7"/>
    <p:sldId id="262" r:id="rId8"/>
    <p:sldId id="289" r:id="rId9"/>
    <p:sldId id="264" r:id="rId10"/>
    <p:sldId id="258" r:id="rId11"/>
    <p:sldId id="278" r:id="rId12"/>
    <p:sldId id="282" r:id="rId13"/>
    <p:sldId id="275" r:id="rId14"/>
    <p:sldId id="276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36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  <p:cmAuthor id="4" name="Shay Morad" initials="SM" lastIdx="1" clrIdx="3">
    <p:extLst>
      <p:ext uri="{19B8F6BF-5375-455C-9EA6-DF929625EA0E}">
        <p15:presenceInfo xmlns:p15="http://schemas.microsoft.com/office/powerpoint/2012/main" userId="c4a114254bc71f4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E6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E9639D4-E3E2-4D34-9284-5A2195B3D0D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34" autoAdjust="0"/>
    <p:restoredTop sz="94609" autoAdjust="0"/>
  </p:normalViewPr>
  <p:slideViewPr>
    <p:cSldViewPr snapToGrid="0">
      <p:cViewPr varScale="1">
        <p:scale>
          <a:sx n="82" d="100"/>
          <a:sy n="82" d="100"/>
        </p:scale>
        <p:origin x="730" y="288"/>
      </p:cViewPr>
      <p:guideLst>
        <p:guide orient="horz" pos="33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3F6ED8B-CF52-4A64-BACC-61D9C1041E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7022B2-02C5-4E03-99BC-0BA3C57AC49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52A77B-D33C-49B3-A83C-450AA2ED72B3}" type="datetimeFigureOut">
              <a:rPr lang="en-US" smtClean="0"/>
              <a:t>5/29/2025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3FEE8C-8D38-4F2A-950E-071C6823E27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567A6D-959B-4552-AB8D-4CCA819CAA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F9A36D-7FAC-478F-9944-F324014F6FD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246769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8D8F9A-F5CB-4EF8-A859-ED5E107B9763}" type="datetimeFigureOut">
              <a:rPr lang="en-US" smtClean="0"/>
              <a:t>5/29/2025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B9A9E5-4F7F-4A7D-9DE1-89923232926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77831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7" Type="http://schemas.openxmlformats.org/officeDocument/2006/relationships/image" Target="../media/image20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16040" y="4434840"/>
            <a:ext cx="4941771" cy="1122202"/>
          </a:xfrm>
        </p:spPr>
        <p:txBody>
          <a:bodyPr anchor="b">
            <a:noAutofit/>
          </a:bodyPr>
          <a:lstStyle>
            <a:lvl1pPr algn="l">
              <a:defRPr sz="360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396660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04F1E16-9A84-4D0E-9706-79C396AF6A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1086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comparis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063855" y="3064615"/>
            <a:ext cx="1240971" cy="823912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A066E2EA-C6EA-4A02-818E-33BD582D92E7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5475514" y="3064615"/>
            <a:ext cx="1240971" cy="823912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97B9C3B0-3522-407C-B662-631E19ECC95F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8887174" y="3064615"/>
            <a:ext cx="1240971" cy="823912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29698" y="4824188"/>
            <a:ext cx="3124093" cy="462927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526261" y="4824188"/>
            <a:ext cx="3139479" cy="46292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2000" cap="all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7938210" y="4824188"/>
            <a:ext cx="3124093" cy="462927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B38B0D13-BD5F-460B-B337-F4A934202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65141" y="2358007"/>
            <a:ext cx="2438400" cy="20193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BE72876B-D3DA-4462-9E24-3354D8D02A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00625" y="2531837"/>
            <a:ext cx="2190750" cy="194310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14A539B6-6E3F-41BA-ACE2-76E8BB6516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45608" y="2421056"/>
            <a:ext cx="2324100" cy="2057400"/>
          </a:xfrm>
          <a:prstGeom prst="rect">
            <a:avLst/>
          </a:prstGeom>
        </p:spPr>
      </p:pic>
      <p:sp>
        <p:nvSpPr>
          <p:cNvPr id="25" name="Content Placeholder 3">
            <a:extLst>
              <a:ext uri="{FF2B5EF4-FFF2-40B4-BE49-F238E27FC236}">
                <a16:creationId xmlns:a16="http://schemas.microsoft.com/office/drawing/2014/main" id="{82D8880F-3EAC-45C9-91F2-19A193791A18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1129698" y="5280763"/>
            <a:ext cx="3124093" cy="46292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Content Placeholder 5">
            <a:extLst>
              <a:ext uri="{FF2B5EF4-FFF2-40B4-BE49-F238E27FC236}">
                <a16:creationId xmlns:a16="http://schemas.microsoft.com/office/drawing/2014/main" id="{9019518E-E850-403D-A5B5-4B53F8C4A56B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4526261" y="5280763"/>
            <a:ext cx="3139479" cy="46292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lnSpc>
                <a:spcPct val="100000"/>
              </a:lnSpc>
              <a:buNone/>
              <a:defRPr sz="1400" cap="none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A8058154-45E5-403E-B714-AC85774F391F}"/>
              </a:ext>
            </a:extLst>
          </p:cNvPr>
          <p:cNvSpPr>
            <a:spLocks noGrp="1"/>
          </p:cNvSpPr>
          <p:nvPr>
            <p:ph sz="half" idx="19"/>
          </p:nvPr>
        </p:nvSpPr>
        <p:spPr>
          <a:xfrm>
            <a:off x="7938210" y="5280763"/>
            <a:ext cx="3124093" cy="46292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26193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wo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892177"/>
            <a:ext cx="8421688" cy="1325563"/>
          </a:xfrm>
        </p:spPr>
        <p:txBody>
          <a:bodyPr>
            <a:normAutofit/>
          </a:bodyPr>
          <a:lstStyle>
            <a:lvl1pPr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76936"/>
            <a:ext cx="3924300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933700" y="3834606"/>
            <a:ext cx="3924300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76936"/>
            <a:ext cx="3943627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10173" y="3834606"/>
            <a:ext cx="3943627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EE24E1DB-1F20-4C28-8069-D9219D1F8B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368030" cy="391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7409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AE202E03-5C65-4305-B969-65220AD410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41825" b="23071"/>
          <a:stretch/>
        </p:blipFill>
        <p:spPr>
          <a:xfrm flipH="1">
            <a:off x="0" y="0"/>
            <a:ext cx="5441888" cy="6858000"/>
          </a:xfrm>
          <a:custGeom>
            <a:avLst/>
            <a:gdLst>
              <a:gd name="connsiteX0" fmla="*/ 5441888 w 5441888"/>
              <a:gd name="connsiteY0" fmla="*/ 0 h 6858000"/>
              <a:gd name="connsiteX1" fmla="*/ 0 w 5441888"/>
              <a:gd name="connsiteY1" fmla="*/ 0 h 6858000"/>
              <a:gd name="connsiteX2" fmla="*/ 0 w 5441888"/>
              <a:gd name="connsiteY2" fmla="*/ 6858000 h 6858000"/>
              <a:gd name="connsiteX3" fmla="*/ 5441888 w 5441888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41888" h="6858000">
                <a:moveTo>
                  <a:pt x="5441888" y="0"/>
                </a:moveTo>
                <a:lnTo>
                  <a:pt x="0" y="0"/>
                </a:lnTo>
                <a:lnTo>
                  <a:pt x="0" y="6858000"/>
                </a:lnTo>
                <a:lnTo>
                  <a:pt x="5441888" y="6858000"/>
                </a:lnTo>
                <a:close/>
              </a:path>
            </a:pathLst>
          </a:cu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1E1C8C6D-0530-475B-A7F7-0E00C33ACF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20169" y="1152771"/>
            <a:ext cx="5431971" cy="846301"/>
          </a:xfrm>
        </p:spPr>
        <p:txBody>
          <a:bodyPr anchor="t">
            <a:normAutofit/>
          </a:bodyPr>
          <a:lstStyle>
            <a:lvl1pPr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Text Placeholder 15">
            <a:extLst>
              <a:ext uri="{FF2B5EF4-FFF2-40B4-BE49-F238E27FC236}">
                <a16:creationId xmlns:a16="http://schemas.microsoft.com/office/drawing/2014/main" id="{3D2778A3-7084-4333-8349-03B1FEB5FE7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2469515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70ED2545-F96B-400C-B6F4-F1D2D83B724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2798940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6" name="Text Placeholder 15">
            <a:extLst>
              <a:ext uri="{FF2B5EF4-FFF2-40B4-BE49-F238E27FC236}">
                <a16:creationId xmlns:a16="http://schemas.microsoft.com/office/drawing/2014/main" id="{4A2FECA2-3808-47DC-84EB-CD3395C2052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3569311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7" name="Text Placeholder 18">
            <a:extLst>
              <a:ext uri="{FF2B5EF4-FFF2-40B4-BE49-F238E27FC236}">
                <a16:creationId xmlns:a16="http://schemas.microsoft.com/office/drawing/2014/main" id="{24393B9A-03C4-45C1-8172-F8B354458A4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3898736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8" name="Text Placeholder 15">
            <a:extLst>
              <a:ext uri="{FF2B5EF4-FFF2-40B4-BE49-F238E27FC236}">
                <a16:creationId xmlns:a16="http://schemas.microsoft.com/office/drawing/2014/main" id="{18EC24A5-B4A5-4BAB-AE40-30EB69D6EF7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4669107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9" name="Text Placeholder 18">
            <a:extLst>
              <a:ext uri="{FF2B5EF4-FFF2-40B4-BE49-F238E27FC236}">
                <a16:creationId xmlns:a16="http://schemas.microsoft.com/office/drawing/2014/main" id="{726F36C0-4E6A-4A10-960D-11D78D04447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998532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Date Placeholder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22" name="Footer Placeholder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24" name="Slide Number Placeholder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69334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D46070C-E825-43D0-99F4-8B4614131131}"/>
              </a:ext>
            </a:extLst>
          </p:cNvPr>
          <p:cNvSpPr/>
          <p:nvPr userDrawn="1"/>
        </p:nvSpPr>
        <p:spPr>
          <a:xfrm>
            <a:off x="0" y="3057683"/>
            <a:ext cx="12191998" cy="20101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l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E4E92FC5-6FC2-45C2-9200-3244F9EA69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354712"/>
            <a:ext cx="731520" cy="457200"/>
          </a:xfrm>
        </p:spPr>
        <p:txBody>
          <a:bodyPr anchor="ctr"/>
          <a:lstStyle>
            <a:lvl1pPr marL="0" indent="0" algn="l">
              <a:buNone/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noProof="0" dirty="0"/>
              <a:t>Year</a:t>
            </a:r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4D75C136-D6C3-4431-8776-997070627AA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FD15D323-BFE3-4ACE-9A2E-C9EB69458B1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388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3B520767-B49F-4503-8120-B66E411F33E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30C2F5A0-E03E-4C89-B9EB-8D48889F5F9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B3645A3-D681-45BF-B195-452D000802C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292468"/>
            <a:ext cx="731520" cy="457200"/>
          </a:xfrm>
        </p:spPr>
        <p:txBody>
          <a:bodyPr anchor="ctr"/>
          <a:lstStyle>
            <a:lvl1pPr marL="0" indent="0" algn="l">
              <a:buNone/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noProof="0" dirty="0"/>
              <a:t>Year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59D3CBFE-13C8-4DB1-A831-9393264923E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82385A0A-C61D-4BBD-AC77-D7642F895E2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FED89FCE-7507-4C8C-923F-92229058946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F2F73935-BF53-4510-8B8F-EDB1CD56A1B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2A9276DB-F427-4F8E-8E4C-466600F390F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79023948-0C1E-4DAB-B885-1C713409AA0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4AB6A03C-6180-41ED-A88D-ECBB80D160F2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145AD645-55F0-41A9-AC53-ED30BF1340B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C39F248D-01B4-40EE-B483-E8E81806DFBE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1D0F1859-7A34-42DF-873E-2CF864E4C4B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7602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6EB397AF-B5C1-40FE-86D4-BA660E4C6E46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AF1343D5-DC0F-4C7E-967F-CFC300A2C80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9AD688A5-D2DF-4FC3-8171-FAEA8C4F5566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EA05A5D4-01B0-4932-B03E-571986E282EA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72A84601-CD4F-49ED-8D51-CEF03236305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C49FB196-753D-4A12-9460-57D8AB4B540B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DFC05EC7-9D6C-486B-9E2F-D3612013C0A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98F455FB-241B-4E1F-B581-FA6CBA239545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9E38664A-8108-4E24-800B-3C32ADA43978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2908458B-A3ED-4855-9E08-108D7C4A8D36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FA35437-CCDE-4D92-B879-F23B329C8EC3}"/>
              </a:ext>
            </a:extLst>
          </p:cNvPr>
          <p:cNvSpPr/>
          <p:nvPr userDrawn="1"/>
        </p:nvSpPr>
        <p:spPr>
          <a:xfrm>
            <a:off x="929640" y="4034785"/>
            <a:ext cx="10332720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6" name="Date Placeholder 2">
            <a:extLst>
              <a:ext uri="{FF2B5EF4-FFF2-40B4-BE49-F238E27FC236}">
                <a16:creationId xmlns:a16="http://schemas.microsoft.com/office/drawing/2014/main" id="{1CDC588F-73BC-4108-974B-0EAAB8213CE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noProof="0" dirty="0"/>
              <a:t>20XX</a:t>
            </a:r>
          </a:p>
        </p:txBody>
      </p:sp>
      <p:sp>
        <p:nvSpPr>
          <p:cNvPr id="37" name="Footer Placeholder 3">
            <a:extLst>
              <a:ext uri="{FF2B5EF4-FFF2-40B4-BE49-F238E27FC236}">
                <a16:creationId xmlns:a16="http://schemas.microsoft.com/office/drawing/2014/main" id="{B2AC1EB2-9B8F-4077-8B66-64F9549F2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noProof="0" dirty="0"/>
              <a:t>Pitch Deck</a:t>
            </a:r>
          </a:p>
        </p:txBody>
      </p:sp>
      <p:sp>
        <p:nvSpPr>
          <p:cNvPr id="38" name="Slide Number Placeholder 4">
            <a:extLst>
              <a:ext uri="{FF2B5EF4-FFF2-40B4-BE49-F238E27FC236}">
                <a16:creationId xmlns:a16="http://schemas.microsoft.com/office/drawing/2014/main" id="{28DE3E33-346A-45AF-B164-CB5DF04FA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563234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6988B2D-0240-4256-8268-4B9FF1E72363}"/>
              </a:ext>
            </a:extLst>
          </p:cNvPr>
          <p:cNvCxnSpPr>
            <a:cxnSpLocks/>
          </p:cNvCxnSpPr>
          <p:nvPr/>
        </p:nvCxnSpPr>
        <p:spPr>
          <a:xfrm flipV="1">
            <a:off x="0" y="0"/>
            <a:ext cx="2590800" cy="7620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8EEAAE1-3D04-41C3-B2D2-B3BEF34C3B27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704850" cy="1027906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5756781-A599-0594-4502-A54BC85E87FF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838199" y="2136775"/>
            <a:ext cx="10515599" cy="3697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5431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 Slide 4 Peop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87181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36914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Picture Placeholder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2757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 algn="l">
              <a:lnSpc>
                <a:spcPct val="10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</a:lstStyle>
          <a:p>
            <a:pPr lvl="0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74745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43248" y="5084524"/>
            <a:ext cx="2123743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692980" y="5099206"/>
            <a:ext cx="2135755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183644" y="5099206"/>
            <a:ext cx="2123743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603525" y="5084524"/>
            <a:ext cx="2123742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487181" y="5464114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36913" y="5478796"/>
            <a:ext cx="1855949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327577" y="5478796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7458" y="5464114"/>
            <a:ext cx="184551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E4B72DA-52CB-4D39-A342-8857B4D959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 flipH="1" flipV="1">
            <a:off x="7334250" y="0"/>
            <a:ext cx="4857750" cy="76200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1D9BCDA-DFB7-41A4-A7C7-CEE86CEDCB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1487150" y="0"/>
            <a:ext cx="704850" cy="1724025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23728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936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 Slide 8 Peopl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877176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26270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Picture Placeholder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716934" y="2428875"/>
            <a:ext cx="1066800" cy="1066800"/>
          </a:xfrm>
          <a:solidFill>
            <a:schemeClr val="tx1"/>
          </a:solidFill>
        </p:spPr>
        <p:txBody>
          <a:bodyPr>
            <a:noAutofit/>
          </a:bodyPr>
          <a:lstStyle>
            <a:lvl1pPr marL="0" indent="0" algn="l"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2pPr>
          </a:lstStyle>
          <a:p>
            <a:pPr lvl="0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13681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00168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390120" y="3782039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49262" y="3669060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739214" y="3796721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339926" y="3669060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217963" y="3796721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759806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634432" y="3782039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5" name="Picture Placeholder 10">
            <a:extLst>
              <a:ext uri="{FF2B5EF4-FFF2-40B4-BE49-F238E27FC236}">
                <a16:creationId xmlns:a16="http://schemas.microsoft.com/office/drawing/2014/main" id="{1EBAEB1D-A7F9-4F90-B642-4277D3802BA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877176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6" name="Picture Placeholder 10">
            <a:extLst>
              <a:ext uri="{FF2B5EF4-FFF2-40B4-BE49-F238E27FC236}">
                <a16:creationId xmlns:a16="http://schemas.microsoft.com/office/drawing/2014/main" id="{9461A69E-14C8-4325-89AF-D4257C1C05B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226270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7" name="Picture Placeholder 10">
            <a:extLst>
              <a:ext uri="{FF2B5EF4-FFF2-40B4-BE49-F238E27FC236}">
                <a16:creationId xmlns:a16="http://schemas.microsoft.com/office/drawing/2014/main" id="{0FB38616-82FB-4DAD-A82E-3777ACB41148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71693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2pPr>
          </a:lstStyle>
          <a:p>
            <a:pPr lvl="0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8" name="Picture Placeholder 10">
            <a:extLst>
              <a:ext uri="{FF2B5EF4-FFF2-40B4-BE49-F238E27FC236}">
                <a16:creationId xmlns:a16="http://schemas.microsoft.com/office/drawing/2014/main" id="{622ED9F4-EB9B-4588-8501-BFECB846EE73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913681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22930C5B-603C-494E-A467-8B394D01D406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1500168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2" name="Text Placeholder 2">
            <a:extLst>
              <a:ext uri="{FF2B5EF4-FFF2-40B4-BE49-F238E27FC236}">
                <a16:creationId xmlns:a16="http://schemas.microsoft.com/office/drawing/2014/main" id="{540C455F-A23B-493F-B95E-AB485D91DA6A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1390120" y="5640875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9" name="Text Placeholder 2">
            <a:extLst>
              <a:ext uri="{FF2B5EF4-FFF2-40B4-BE49-F238E27FC236}">
                <a16:creationId xmlns:a16="http://schemas.microsoft.com/office/drawing/2014/main" id="{6D1C374C-DAF7-40EF-B279-4EC7A2AFE6A2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3849262" y="5527896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3" name="Text Placeholder 2">
            <a:extLst>
              <a:ext uri="{FF2B5EF4-FFF2-40B4-BE49-F238E27FC236}">
                <a16:creationId xmlns:a16="http://schemas.microsoft.com/office/drawing/2014/main" id="{421FF438-E4E8-4643-BCB3-4A1C12429042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3739214" y="5655557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0" name="Text Placeholder 2">
            <a:extLst>
              <a:ext uri="{FF2B5EF4-FFF2-40B4-BE49-F238E27FC236}">
                <a16:creationId xmlns:a16="http://schemas.microsoft.com/office/drawing/2014/main" id="{D4FEDD19-A7BA-45BB-93A0-F1E896C9F26D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6339926" y="5527896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4" name="Text Placeholder 2">
            <a:extLst>
              <a:ext uri="{FF2B5EF4-FFF2-40B4-BE49-F238E27FC236}">
                <a16:creationId xmlns:a16="http://schemas.microsoft.com/office/drawing/2014/main" id="{A12F0175-7AEE-46B1-9590-D4A427680DC7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6229878" y="5655557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1" name="Text Placeholder 2">
            <a:extLst>
              <a:ext uri="{FF2B5EF4-FFF2-40B4-BE49-F238E27FC236}">
                <a16:creationId xmlns:a16="http://schemas.microsoft.com/office/drawing/2014/main" id="{5026D39F-46AB-4680-9A52-F367344A3531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8759806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5" name="Text Placeholder 2">
            <a:extLst>
              <a:ext uri="{FF2B5EF4-FFF2-40B4-BE49-F238E27FC236}">
                <a16:creationId xmlns:a16="http://schemas.microsoft.com/office/drawing/2014/main" id="{04E11FE2-6320-4E8C-A5B3-8104AF329ADA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8634432" y="5640875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B0DFD584-E5CF-41EF-B51E-679CE22DDF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73953"/>
            <a:ext cx="2057400" cy="1647825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E5C02DDF-25A6-42C7-9525-F279CE2095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49000" y="5180889"/>
            <a:ext cx="11430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0955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ADC2540D-94C4-405B-8607-0CEDD6F54B9C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1075447" y="2370670"/>
            <a:ext cx="1856232" cy="1664208"/>
          </a:xfrm>
        </p:spPr>
        <p:txBody>
          <a:bodyPr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200" y="3788813"/>
            <a:ext cx="2330726" cy="804859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E43D2F47-FAF2-42C2-967D-251DD4B940D7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838200" y="4464810"/>
            <a:ext cx="2330726" cy="438505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5120722"/>
            <a:ext cx="2330726" cy="853167"/>
          </a:xfrm>
        </p:spPr>
        <p:txBody>
          <a:bodyPr lIns="0" r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Content Placeholder 10">
            <a:extLst>
              <a:ext uri="{FF2B5EF4-FFF2-40B4-BE49-F238E27FC236}">
                <a16:creationId xmlns:a16="http://schemas.microsoft.com/office/drawing/2014/main" id="{11C6EC54-ADFA-4CFF-9E9B-DC7E96C854C2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3805651" y="2370670"/>
            <a:ext cx="1856232" cy="1664208"/>
          </a:xfrm>
        </p:spPr>
        <p:txBody>
          <a:bodyPr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3562665" y="3788813"/>
            <a:ext cx="2342205" cy="804859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3322C250-87FC-4F14-A42C-FFDA120D0D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62665" y="4464810"/>
            <a:ext cx="2342205" cy="438505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562665" y="5120722"/>
            <a:ext cx="2342205" cy="853167"/>
          </a:xfrm>
        </p:spPr>
        <p:txBody>
          <a:bodyPr lIns="0" r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Content Placeholder 10">
            <a:extLst>
              <a:ext uri="{FF2B5EF4-FFF2-40B4-BE49-F238E27FC236}">
                <a16:creationId xmlns:a16="http://schemas.microsoft.com/office/drawing/2014/main" id="{1B6DD41C-FCE2-4AC6-A235-2FF1B905DAAD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6530117" y="2370670"/>
            <a:ext cx="1856232" cy="1664208"/>
          </a:xfrm>
        </p:spPr>
        <p:txBody>
          <a:bodyPr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298609" y="3788813"/>
            <a:ext cx="2330726" cy="804859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D3C675D6-83FA-4036-B516-098EDCAF2506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298609" y="4464810"/>
            <a:ext cx="2330726" cy="438505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6298609" y="5120722"/>
            <a:ext cx="2330726" cy="853167"/>
          </a:xfrm>
        </p:spPr>
        <p:txBody>
          <a:bodyPr lIns="0" r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Content Placeholder 10">
            <a:extLst>
              <a:ext uri="{FF2B5EF4-FFF2-40B4-BE49-F238E27FC236}">
                <a16:creationId xmlns:a16="http://schemas.microsoft.com/office/drawing/2014/main" id="{CEB4C3DB-E51E-4479-90C2-DFE5DB4B2482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9260321" y="2370670"/>
            <a:ext cx="1856232" cy="1664208"/>
          </a:xfrm>
        </p:spPr>
        <p:txBody>
          <a:bodyPr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84A1E92D-A5BF-4268-BFF3-1418A1F03589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9023074" y="3788457"/>
            <a:ext cx="2330726" cy="804859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B6439AAC-8A96-4015-8A87-ED8DF7027B60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9023074" y="4464454"/>
            <a:ext cx="2330726" cy="438505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63D7850-C2A6-43CE-BBE4-8E81A0A59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238250" cy="1328057"/>
          </a:xfrm>
          <a:prstGeom prst="line">
            <a:avLst/>
          </a:prstGeom>
          <a:ln w="31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BAD3E03-2E3B-440C-9105-6F9D33006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3790950" cy="892177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492F9083-A886-4EEB-94D6-1FAE6DC33000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9023074" y="5120366"/>
            <a:ext cx="2330726" cy="853167"/>
          </a:xfrm>
        </p:spPr>
        <p:txBody>
          <a:bodyPr lIns="0" r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66963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76875" y="3682546"/>
            <a:ext cx="5111750" cy="1525588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87F08D6-2CA7-4A5A-BE34-07113DCA535D}"/>
              </a:ext>
            </a:extLst>
          </p:cNvPr>
          <p:cNvCxnSpPr>
            <a:cxnSpLocks/>
          </p:cNvCxnSpPr>
          <p:nvPr/>
        </p:nvCxnSpPr>
        <p:spPr>
          <a:xfrm flipH="1" flipV="1">
            <a:off x="0" y="876300"/>
            <a:ext cx="4762500" cy="1628775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768C87F-B9C3-4DFF-8454-F3F52CE4346B}"/>
              </a:ext>
            </a:extLst>
          </p:cNvPr>
          <p:cNvCxnSpPr>
            <a:cxnSpLocks/>
          </p:cNvCxnSpPr>
          <p:nvPr/>
        </p:nvCxnSpPr>
        <p:spPr>
          <a:xfrm flipH="1" flipV="1">
            <a:off x="2638425" y="0"/>
            <a:ext cx="2124076" cy="5186363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Date Placeholder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22" name="Footer Placeholder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24" name="Slide Number Placeholder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63167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anchor="b">
            <a:noAutofit/>
          </a:bodyPr>
          <a:lstStyle>
            <a:lvl1pPr algn="l">
              <a:defRPr sz="3200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3238103"/>
            <a:ext cx="4179570" cy="2004161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D3361C9-310A-4255-A94E-B77588962D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9" name="Date Placeholder 6">
            <a:extLst>
              <a:ext uri="{FF2B5EF4-FFF2-40B4-BE49-F238E27FC236}">
                <a16:creationId xmlns:a16="http://schemas.microsoft.com/office/drawing/2014/main" id="{BF358517-D7B7-40D0-A9D0-B650C808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3551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514C6BF-376E-43E8-881D-2E76742699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5488815" y="0"/>
            <a:ext cx="670318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499" y="1020445"/>
            <a:ext cx="3171825" cy="1325563"/>
          </a:xfrm>
        </p:spPr>
        <p:txBody>
          <a:bodyPr anchor="b">
            <a:normAutofit/>
          </a:bodyPr>
          <a:lstStyle>
            <a:lvl1pPr>
              <a:defRPr sz="2800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499" y="2924175"/>
            <a:ext cx="3171825" cy="2519363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9F5093-3C53-4152-B8FE-0522E0795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2703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raphic 10">
            <a:extLst>
              <a:ext uri="{FF2B5EF4-FFF2-40B4-BE49-F238E27FC236}">
                <a16:creationId xmlns:a16="http://schemas.microsoft.com/office/drawing/2014/main" id="{9D2AF524-D4B4-4A3A-9CE4-EDAFE1D5A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13884" y="0"/>
            <a:ext cx="10078116" cy="6858000"/>
          </a:xfrm>
          <a:custGeom>
            <a:avLst/>
            <a:gdLst>
              <a:gd name="connsiteX0" fmla="*/ 3793236 w 10078116"/>
              <a:gd name="connsiteY0" fmla="*/ 6858000 h 6858000"/>
              <a:gd name="connsiteX1" fmla="*/ 0 w 10078116"/>
              <a:gd name="connsiteY1" fmla="*/ 0 h 6858000"/>
              <a:gd name="connsiteX2" fmla="*/ 10078116 w 10078116"/>
              <a:gd name="connsiteY2" fmla="*/ 0 h 6858000"/>
              <a:gd name="connsiteX3" fmla="*/ 10078116 w 100781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78116" h="6858000">
                <a:moveTo>
                  <a:pt x="3793236" y="6858000"/>
                </a:moveTo>
                <a:lnTo>
                  <a:pt x="0" y="0"/>
                </a:lnTo>
                <a:lnTo>
                  <a:pt x="10078116" y="0"/>
                </a:lnTo>
                <a:lnTo>
                  <a:pt x="10078116" y="685800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3987A5-99A6-4B33-BAAF-531596353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09419"/>
            <a:ext cx="4082142" cy="585788"/>
          </a:xfrm>
        </p:spPr>
        <p:txBody>
          <a:bodyPr>
            <a:normAutofit/>
          </a:bodyPr>
          <a:lstStyle>
            <a:lvl1pPr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BABF6CA-407C-4BF0-8234-1321A676E75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8318" y="1481138"/>
            <a:ext cx="2141764" cy="514350"/>
          </a:xfrm>
        </p:spPr>
        <p:txBody>
          <a:bodyPr anchor="ctr">
            <a:noAutofit/>
          </a:bodyPr>
          <a:lstStyle>
            <a:lvl1pPr marL="0" indent="0" algn="r">
              <a:buNone/>
              <a:defRPr sz="160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76D8129B-5B68-421C-968C-3663C86EFC7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4375" y="2557463"/>
            <a:ext cx="2141764" cy="514350"/>
          </a:xfrm>
        </p:spPr>
        <p:txBody>
          <a:bodyPr anchor="ctr">
            <a:noAutofit/>
          </a:bodyPr>
          <a:lstStyle>
            <a:lvl1pPr marL="0" indent="0" algn="r">
              <a:buNone/>
              <a:defRPr sz="160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6C741DCA-8EBD-44F5-9D38-E938A628ADC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20800" y="3633788"/>
            <a:ext cx="2141764" cy="514350"/>
          </a:xfrm>
        </p:spPr>
        <p:txBody>
          <a:bodyPr anchor="ctr">
            <a:noAutofit/>
          </a:bodyPr>
          <a:lstStyle>
            <a:lvl1pPr marL="0" indent="0" algn="r">
              <a:buNone/>
              <a:defRPr sz="160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5C43C6B1-A1BD-4A90-8B4B-F361C1BEDD2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905000" y="4710114"/>
            <a:ext cx="2141764" cy="514350"/>
          </a:xfrm>
        </p:spPr>
        <p:txBody>
          <a:bodyPr anchor="ctr">
            <a:noAutofit/>
          </a:bodyPr>
          <a:lstStyle>
            <a:lvl1pPr marL="0" indent="0" algn="r">
              <a:buNone/>
              <a:defRPr sz="160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5">
            <a:extLst>
              <a:ext uri="{FF2B5EF4-FFF2-40B4-BE49-F238E27FC236}">
                <a16:creationId xmlns:a16="http://schemas.microsoft.com/office/drawing/2014/main" id="{0C66E1BD-33F0-4B94-BF94-CD4698F85C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1535" y="1594478"/>
            <a:ext cx="5539095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5" name="Text Placeholder 15">
            <a:extLst>
              <a:ext uri="{FF2B5EF4-FFF2-40B4-BE49-F238E27FC236}">
                <a16:creationId xmlns:a16="http://schemas.microsoft.com/office/drawing/2014/main" id="{2D4661B1-6559-407A-9AEC-A46A0570AE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86028" y="2682564"/>
            <a:ext cx="5539095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6" name="Text Placeholder 15">
            <a:extLst>
              <a:ext uri="{FF2B5EF4-FFF2-40B4-BE49-F238E27FC236}">
                <a16:creationId xmlns:a16="http://schemas.microsoft.com/office/drawing/2014/main" id="{DCC983F7-6A25-42C0-811C-EA32138C5B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76937" y="3755394"/>
            <a:ext cx="5539095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7" name="Text Placeholder 15">
            <a:extLst>
              <a:ext uri="{FF2B5EF4-FFF2-40B4-BE49-F238E27FC236}">
                <a16:creationId xmlns:a16="http://schemas.microsoft.com/office/drawing/2014/main" id="{E83DA0EB-27DD-416A-8DA5-4AFDC8587E5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5279" y="4824430"/>
            <a:ext cx="5539095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3795F91-C721-4363-956D-756673AE7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53515" y="5023933"/>
            <a:ext cx="1513211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AC14461-E27D-413D-B31A-47B74646A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759917" y="3948451"/>
            <a:ext cx="1513211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D6AEA4C-7710-4829-BA87-8DD77F159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173453" y="2872686"/>
            <a:ext cx="1513211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9BD473E-6203-491C-87AC-54AC0AB23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586263" y="1796083"/>
            <a:ext cx="1513211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4DC36F-5D3E-439D-80B5-32633FC34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710A8A-CEC9-4787-A745-C28DD965F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155823" y="6356350"/>
            <a:ext cx="1808712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62BD04-8F01-472A-9456-4702A221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28123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42ACEF30-0520-40B3-A1F1-F3D2530563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85900" y="2563123"/>
            <a:ext cx="4031945" cy="365125"/>
          </a:xfrm>
        </p:spPr>
        <p:txBody>
          <a:bodyPr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85664" y="3070348"/>
            <a:ext cx="4031030" cy="105730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1" name="Text Placeholder 15">
            <a:extLst>
              <a:ext uri="{FF2B5EF4-FFF2-40B4-BE49-F238E27FC236}">
                <a16:creationId xmlns:a16="http://schemas.microsoft.com/office/drawing/2014/main" id="{87DD41A9-B6B3-48D9-A3A6-831B39C9158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73004" y="2563123"/>
            <a:ext cx="4031945" cy="365125"/>
          </a:xfrm>
        </p:spPr>
        <p:txBody>
          <a:bodyPr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ADD SUBTITLE</a:t>
            </a:r>
          </a:p>
        </p:txBody>
      </p:sp>
      <p:sp>
        <p:nvSpPr>
          <p:cNvPr id="32" name="Text Placeholder 18">
            <a:extLst>
              <a:ext uri="{FF2B5EF4-FFF2-40B4-BE49-F238E27FC236}">
                <a16:creationId xmlns:a16="http://schemas.microsoft.com/office/drawing/2014/main" id="{FB791E68-EDF5-4CC2-8774-A27AEF1D25E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73143" y="3070348"/>
            <a:ext cx="4031030" cy="105730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3" name="Text Placeholder 15">
            <a:extLst>
              <a:ext uri="{FF2B5EF4-FFF2-40B4-BE49-F238E27FC236}">
                <a16:creationId xmlns:a16="http://schemas.microsoft.com/office/drawing/2014/main" id="{AA224F82-7E0C-4EBF-97D3-132481DBCDA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85899" y="4319431"/>
            <a:ext cx="4031945" cy="365125"/>
          </a:xfrm>
        </p:spPr>
        <p:txBody>
          <a:bodyPr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ADD SUBTITLE</a:t>
            </a:r>
          </a:p>
        </p:txBody>
      </p:sp>
      <p:sp>
        <p:nvSpPr>
          <p:cNvPr id="34" name="Text Placeholder 18">
            <a:extLst>
              <a:ext uri="{FF2B5EF4-FFF2-40B4-BE49-F238E27FC236}">
                <a16:creationId xmlns:a16="http://schemas.microsoft.com/office/drawing/2014/main" id="{699D24C6-4AFB-4222-8E0C-4D11CD9C0FF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86412" y="4826656"/>
            <a:ext cx="4031030" cy="105730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3B05E19C-DF33-4515-AC52-F95850810EC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72630" y="4319431"/>
            <a:ext cx="4031945" cy="365125"/>
          </a:xfrm>
        </p:spPr>
        <p:txBody>
          <a:bodyPr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ADD SUBTITLE</a:t>
            </a:r>
          </a:p>
        </p:txBody>
      </p:sp>
      <p:sp>
        <p:nvSpPr>
          <p:cNvPr id="13" name="Text Placeholder 18">
            <a:extLst>
              <a:ext uri="{FF2B5EF4-FFF2-40B4-BE49-F238E27FC236}">
                <a16:creationId xmlns:a16="http://schemas.microsoft.com/office/drawing/2014/main" id="{C0EBC62D-442C-45D3-B66B-C6578FBB337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673143" y="4826656"/>
            <a:ext cx="4031030" cy="105730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9298DCF7-7DC1-4618-8133-F63847B0A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688388" y="0"/>
            <a:ext cx="3503612" cy="23529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53A6567-233D-4A3B-B52B-DE7E5E35A1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720943" y="0"/>
            <a:ext cx="2471057" cy="2699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phic 6">
            <a:extLst>
              <a:ext uri="{FF2B5EF4-FFF2-40B4-BE49-F238E27FC236}">
                <a16:creationId xmlns:a16="http://schemas.microsoft.com/office/drawing/2014/main" id="{64D564EB-CA78-42C6-AD76-3C4E7B3AEA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73953"/>
            <a:ext cx="2057400" cy="1647825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1CFFBB3A-BDCF-4878-8D04-E8BB9A050E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49000" y="5180889"/>
            <a:ext cx="11430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487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42ACEF30-0520-40B3-A1F1-F3D2530563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08760" y="4156405"/>
            <a:ext cx="3139440" cy="1325563"/>
          </a:xfrm>
        </p:spPr>
        <p:txBody>
          <a:bodyPr anchor="b">
            <a:normAutofit/>
          </a:bodyPr>
          <a:lstStyle>
            <a:lvl1pPr algn="l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1530635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1860060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07D6A00C-D56B-4E8B-B992-7DA51D3C726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2630431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8" name="Text Placeholder 18">
            <a:extLst>
              <a:ext uri="{FF2B5EF4-FFF2-40B4-BE49-F238E27FC236}">
                <a16:creationId xmlns:a16="http://schemas.microsoft.com/office/drawing/2014/main" id="{DA90DA32-7E6A-4713-BDC9-73910E2A0E6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2959856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D7E57261-C874-4DFD-AF7D-F9EC50B3BFD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3730227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843F77CE-098F-4777-8C30-5CEE7954D14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059652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3" name="Text Placeholder 15">
            <a:extLst>
              <a:ext uri="{FF2B5EF4-FFF2-40B4-BE49-F238E27FC236}">
                <a16:creationId xmlns:a16="http://schemas.microsoft.com/office/drawing/2014/main" id="{4CAE269A-B6AB-42A6-9575-6057FA25A29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20106" y="4830024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4" name="Text Placeholder 18">
            <a:extLst>
              <a:ext uri="{FF2B5EF4-FFF2-40B4-BE49-F238E27FC236}">
                <a16:creationId xmlns:a16="http://schemas.microsoft.com/office/drawing/2014/main" id="{46866A49-A3A8-4869-961C-EB41F6BC784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19680" y="5159449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947516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161955" y="6356350"/>
            <a:ext cx="3243942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6D8D9106-8780-461D-9091-E074B0A3C9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-4696" y="-1"/>
            <a:ext cx="4896735" cy="4385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9504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roduc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0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3660774"/>
            <a:ext cx="5111750" cy="1525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9FBD260-5143-4B12-B9F8-33E48D548909}"/>
              </a:ext>
            </a:extLst>
          </p:cNvPr>
          <p:cNvCxnSpPr/>
          <p:nvPr/>
        </p:nvCxnSpPr>
        <p:spPr>
          <a:xfrm>
            <a:off x="9096375" y="1497012"/>
            <a:ext cx="3095625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87F08D6-2CA7-4A5A-BE34-07113DCA535D}"/>
              </a:ext>
            </a:extLst>
          </p:cNvPr>
          <p:cNvCxnSpPr/>
          <p:nvPr/>
        </p:nvCxnSpPr>
        <p:spPr>
          <a:xfrm flipH="1">
            <a:off x="6953250" y="-25401"/>
            <a:ext cx="3790950" cy="6902451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Date Placeholder 6">
            <a:extLst>
              <a:ext uri="{FF2B5EF4-FFF2-40B4-BE49-F238E27FC236}">
                <a16:creationId xmlns:a16="http://schemas.microsoft.com/office/drawing/2014/main" id="{70146B66-4F07-44BE-8AAB-48EA5170DA8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3A927BE5-2F4C-4EBD-9093-C4ED6E3025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24463" y="6356350"/>
            <a:ext cx="1743075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C4C1336B-CF5E-42FF-80E8-7D33A2D64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3278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2571235"/>
            <a:ext cx="4179570" cy="1715531"/>
          </a:xfrm>
        </p:spPr>
        <p:txBody>
          <a:bodyPr anchor="ctr">
            <a:noAutofit/>
          </a:bodyPr>
          <a:lstStyle>
            <a:lvl1pPr algn="l">
              <a:defRPr sz="3600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05D2CCB-CCFC-4A8A-ADA9-C1E4D13B96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6688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AEE644D4-F9A4-4237-BD5C-4B97ABA933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558165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FF67A8-55FA-435D-A18C-96D63D22B5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20169" y="1152771"/>
            <a:ext cx="5431971" cy="846301"/>
          </a:xfrm>
        </p:spPr>
        <p:txBody>
          <a:bodyPr anchor="t">
            <a:normAutofit/>
          </a:bodyPr>
          <a:lstStyle>
            <a:lvl1pPr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DAC7E4E-FE06-4E90-8107-6B543E5515ED}"/>
              </a:ext>
            </a:extLst>
          </p:cNvPr>
          <p:cNvCxnSpPr/>
          <p:nvPr/>
        </p:nvCxnSpPr>
        <p:spPr>
          <a:xfrm flipV="1">
            <a:off x="2209800" y="0"/>
            <a:ext cx="2438400" cy="68580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5">
            <a:extLst>
              <a:ext uri="{FF2B5EF4-FFF2-40B4-BE49-F238E27FC236}">
                <a16:creationId xmlns:a16="http://schemas.microsoft.com/office/drawing/2014/main" id="{3864668D-D640-4ABF-BB9A-D60176660F0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2469515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2" name="Text Placeholder 18">
            <a:extLst>
              <a:ext uri="{FF2B5EF4-FFF2-40B4-BE49-F238E27FC236}">
                <a16:creationId xmlns:a16="http://schemas.microsoft.com/office/drawing/2014/main" id="{2E289D5A-B06B-43D4-A3CA-3B06C4D49F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2798940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1DCC2995-DE17-436D-82AE-6E107865CB7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3569311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4" name="Text Placeholder 18">
            <a:extLst>
              <a:ext uri="{FF2B5EF4-FFF2-40B4-BE49-F238E27FC236}">
                <a16:creationId xmlns:a16="http://schemas.microsoft.com/office/drawing/2014/main" id="{C7E70A65-1FB1-4F42-854B-8213ED73F79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3898736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45657994-DC61-4DEB-BB2B-65DFCA997AF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4669107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6" name="Text Placeholder 18">
            <a:extLst>
              <a:ext uri="{FF2B5EF4-FFF2-40B4-BE49-F238E27FC236}">
                <a16:creationId xmlns:a16="http://schemas.microsoft.com/office/drawing/2014/main" id="{18397EE2-60CD-47FD-AF8F-83A5324D9D1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998532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Date Placeholder 2">
            <a:extLst>
              <a:ext uri="{FF2B5EF4-FFF2-40B4-BE49-F238E27FC236}">
                <a16:creationId xmlns:a16="http://schemas.microsoft.com/office/drawing/2014/main" id="{1E25EFF1-65C7-4F93-8740-46885C6BEA57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947516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8" name="Footer Placeholder 3">
            <a:extLst>
              <a:ext uri="{FF2B5EF4-FFF2-40B4-BE49-F238E27FC236}">
                <a16:creationId xmlns:a16="http://schemas.microsoft.com/office/drawing/2014/main" id="{C16D80BF-B599-4FC0-ABD5-98777872FE5F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161955" y="6356350"/>
            <a:ext cx="3243942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19" name="Slide Number Placeholder 4">
            <a:extLst>
              <a:ext uri="{FF2B5EF4-FFF2-40B4-BE49-F238E27FC236}">
                <a16:creationId xmlns:a16="http://schemas.microsoft.com/office/drawing/2014/main" id="{F64421B1-FF90-4939-90BD-8206DE5036D0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7987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43104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43104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47665" y="2776936"/>
            <a:ext cx="2896671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7665" y="3834606"/>
            <a:ext cx="2896671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066421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066421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63D7850-C2A6-43CE-BBE4-8E81A0A59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238250" cy="3105150"/>
          </a:xfrm>
          <a:prstGeom prst="line">
            <a:avLst/>
          </a:prstGeom>
          <a:ln w="31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BAD3E03-2E3B-440C-9105-6F9D33006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2238376" cy="24765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31895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452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70" r:id="rId3"/>
    <p:sldLayoutId id="2147483688" r:id="rId4"/>
    <p:sldLayoutId id="2147483694" r:id="rId5"/>
    <p:sldLayoutId id="2147483697" r:id="rId6"/>
    <p:sldLayoutId id="2147483673" r:id="rId7"/>
    <p:sldLayoutId id="2147483676" r:id="rId8"/>
    <p:sldLayoutId id="2147483672" r:id="rId9"/>
    <p:sldLayoutId id="2147483699" r:id="rId10"/>
    <p:sldLayoutId id="2147483671" r:id="rId11"/>
    <p:sldLayoutId id="2147483700" r:id="rId12"/>
    <p:sldLayoutId id="2147483692" r:id="rId13"/>
    <p:sldLayoutId id="2147483681" r:id="rId14"/>
    <p:sldLayoutId id="2147483674" r:id="rId15"/>
    <p:sldLayoutId id="2147483675" r:id="rId16"/>
    <p:sldLayoutId id="2147483696" r:id="rId17"/>
    <p:sldLayoutId id="2147483677" r:id="rId18"/>
    <p:sldLayoutId id="2147483678" r:id="rId19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32.png"/><Relationship Id="rId4" Type="http://schemas.openxmlformats.org/officeDocument/2006/relationships/image" Target="../media/image3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16039" y="4452257"/>
            <a:ext cx="4941771" cy="1122202"/>
          </a:xfrm>
        </p:spPr>
        <p:txBody>
          <a:bodyPr/>
          <a:lstStyle/>
          <a:p>
            <a:r>
              <a:rPr lang="en-US" dirty="0"/>
              <a:t>Med-assist ai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01B20D-4C28-4DA3-ABBD-718C22A5E5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58903" y="5689976"/>
            <a:ext cx="4941770" cy="396660"/>
          </a:xfrm>
        </p:spPr>
        <p:txBody>
          <a:bodyPr/>
          <a:lstStyle/>
          <a:p>
            <a:r>
              <a:rPr lang="en-US" dirty="0"/>
              <a:t>Smarter hospital flow, with AI at your side.</a:t>
            </a:r>
          </a:p>
        </p:txBody>
      </p:sp>
      <p:pic>
        <p:nvPicPr>
          <p:cNvPr id="15" name="תמונה 14">
            <a:extLst>
              <a:ext uri="{FF2B5EF4-FFF2-40B4-BE49-F238E27FC236}">
                <a16:creationId xmlns:a16="http://schemas.microsoft.com/office/drawing/2014/main" id="{6B839F07-25CB-77C5-884C-CB3109C257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9355" y="3814356"/>
            <a:ext cx="3043644" cy="3043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4253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FA191-5CCC-43CB-BD83-4F80ED362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6875" y="1671639"/>
            <a:ext cx="5111750" cy="1204912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4BBEAF-B516-45F4-9EF6-A9F6511158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76875" y="3013166"/>
            <a:ext cx="5111750" cy="2194968"/>
          </a:xfrm>
        </p:spPr>
        <p:txBody>
          <a:bodyPr vert="horz" lIns="91440" tIns="45720" rIns="91440" bIns="45720" rtlCol="0" anchor="b">
            <a:normAutofit fontScale="92500" lnSpcReduction="20000"/>
          </a:bodyPr>
          <a:lstStyle/>
          <a:p>
            <a:r>
              <a:rPr lang="en-US" sz="1600" b="1" dirty="0"/>
              <a:t>MedAssist AI</a:t>
            </a:r>
            <a:r>
              <a:rPr lang="en-US" sz="1600" dirty="0"/>
              <a:t> is a hospital assistant built to tackle one of the most pressing challenges in healthcare - delayed patient discharge.</a:t>
            </a:r>
            <a:br>
              <a:rPr lang="en-US" sz="1600" dirty="0"/>
            </a:br>
            <a:r>
              <a:rPr lang="en-US" sz="1600" dirty="0"/>
              <a:t>By combining real clinical insights, live hospital data, and AI-powered reasoning, we help hospitals detect overloads, suggest early discharges, and notify staff in real time.</a:t>
            </a:r>
            <a:br>
              <a:rPr lang="en-US" sz="1600" dirty="0"/>
            </a:br>
            <a:r>
              <a:rPr lang="en-US" sz="1600" dirty="0"/>
              <a:t>Our tool is safe, explainable, and ready to make an immediate operational impact.</a:t>
            </a:r>
            <a:br>
              <a:rPr lang="en-US" sz="1600" dirty="0"/>
            </a:br>
            <a:r>
              <a:rPr lang="en-US" sz="1600" dirty="0"/>
              <a:t>With MedAssist AI, hospitals can improve patient flow, reduce staff strain, and give families peace of mind.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F8C8B5-F6EC-489B-BD0F-CD89A73CAB3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AEA823-8519-4F9D-81FA-3673131076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MedAssist AI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EFF51B-0E28-4171-AE7C-A31AAB42B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US" dirty="0"/>
              <a:t>10</a:t>
            </a:r>
          </a:p>
        </p:txBody>
      </p:sp>
      <p:pic>
        <p:nvPicPr>
          <p:cNvPr id="17" name="תמונה 16">
            <a:extLst>
              <a:ext uri="{FF2B5EF4-FFF2-40B4-BE49-F238E27FC236}">
                <a16:creationId xmlns:a16="http://schemas.microsoft.com/office/drawing/2014/main" id="{99848491-CD98-9E92-4255-6D3916099D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4853" y="-424291"/>
            <a:ext cx="3043644" cy="3043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1739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AEE93-8585-46D4-A7EC-F184E317CB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67200" y="1615736"/>
            <a:ext cx="4179570" cy="1524735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AFFC60-19C3-4901-93F7-7AAF4C09F8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199" y="3238103"/>
            <a:ext cx="6008915" cy="2004161"/>
          </a:xfrm>
        </p:spPr>
        <p:txBody>
          <a:bodyPr>
            <a:normAutofit/>
          </a:bodyPr>
          <a:lstStyle/>
          <a:p>
            <a:r>
              <a:rPr lang="en-US" sz="1600" b="1" dirty="0"/>
              <a:t>Thank you for your time and attention.</a:t>
            </a:r>
            <a:br>
              <a:rPr lang="en-US" sz="1600" dirty="0"/>
            </a:br>
            <a:r>
              <a:rPr lang="en-US" sz="1600" dirty="0"/>
              <a:t>We welcome your feedback, questions, and collaboration.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DA7980-C870-4C9A-84FA-4120D8AF5DE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/>
          <a:lstStyle/>
          <a:p>
            <a:r>
              <a:rPr lang="en-US" dirty="0"/>
              <a:t>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FADE42-1A3F-40C8-A071-E57644F3D8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/>
          <a:lstStyle/>
          <a:p>
            <a:r>
              <a:rPr lang="en-US" dirty="0"/>
              <a:t>MedAssist AI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DCFF82-B70F-4971-9182-7C3AEA3CF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/>
          <a:p>
            <a:r>
              <a:rPr lang="en-US" dirty="0"/>
              <a:t>11</a:t>
            </a:r>
          </a:p>
        </p:txBody>
      </p:sp>
      <p:pic>
        <p:nvPicPr>
          <p:cNvPr id="8" name="תמונה 7">
            <a:extLst>
              <a:ext uri="{FF2B5EF4-FFF2-40B4-BE49-F238E27FC236}">
                <a16:creationId xmlns:a16="http://schemas.microsoft.com/office/drawing/2014/main" id="{D9867DF3-F654-0620-5F28-BDCBB9F848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4853" y="-424291"/>
            <a:ext cx="3043644" cy="3043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4939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08C79-A4AC-4B5D-92DF-600737E4D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26808"/>
            <a:ext cx="4082142" cy="585788"/>
          </a:xfrm>
        </p:spPr>
        <p:txBody>
          <a:bodyPr/>
          <a:lstStyle/>
          <a:p>
            <a:r>
              <a:rPr lang="en-US" dirty="0"/>
              <a:t>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779DE4-CAEA-4617-897E-FEC9A2AC2D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0" y="1520611"/>
            <a:ext cx="2476138" cy="636245"/>
          </a:xfrm>
        </p:spPr>
        <p:txBody>
          <a:bodyPr vert="horz" lIns="91440" tIns="45720" rIns="91440" bIns="45720" rtlCol="0" anchor="ctr">
            <a:normAutofit fontScale="92500"/>
          </a:bodyPr>
          <a:lstStyle/>
          <a:p>
            <a:pPr algn="ctr"/>
            <a:r>
              <a:rPr lang="en-US" dirty="0"/>
              <a:t>Beds stay full longer than needed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FF1291-56EB-4A7B-A198-1D91F9ECC5D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48841" y="2546855"/>
            <a:ext cx="3064476" cy="717078"/>
          </a:xfrm>
        </p:spPr>
        <p:txBody>
          <a:bodyPr/>
          <a:lstStyle/>
          <a:p>
            <a:pPr algn="ctr"/>
            <a:r>
              <a:rPr lang="en-US" sz="1500" dirty="0"/>
              <a:t>Delays create downstream overload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84E21C-7534-4FB5-9709-F7D1A11034F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24527" y="3693406"/>
            <a:ext cx="2556873" cy="514350"/>
          </a:xfrm>
        </p:spPr>
        <p:txBody>
          <a:bodyPr/>
          <a:lstStyle/>
          <a:p>
            <a:pPr algn="ctr"/>
            <a:r>
              <a:rPr lang="en-US" dirty="0"/>
              <a:t>Nurses rely on manual tracking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594564-4FC6-401A-8586-44735EE819E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13011" y="4766236"/>
            <a:ext cx="2888524" cy="514350"/>
          </a:xfrm>
        </p:spPr>
        <p:txBody>
          <a:bodyPr/>
          <a:lstStyle/>
          <a:p>
            <a:pPr algn="ctr"/>
            <a:r>
              <a:rPr lang="en-US" dirty="0"/>
              <a:t>Doctors agree: </a:t>
            </a:r>
            <a:br>
              <a:rPr lang="en-US" dirty="0"/>
            </a:br>
            <a:r>
              <a:rPr lang="en-US" dirty="0"/>
              <a:t>this is a real need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7EB25CA-DA83-483D-AF83-0001BDF2DE2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01535" y="1594478"/>
            <a:ext cx="5539095" cy="1010842"/>
          </a:xfrm>
        </p:spPr>
        <p:txBody>
          <a:bodyPr>
            <a:normAutofit/>
          </a:bodyPr>
          <a:lstStyle/>
          <a:p>
            <a:r>
              <a:rPr lang="en-US" sz="1600" dirty="0"/>
              <a:t>Discharge decisions often happen hours, sometimes days later than medically necessary.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46CE8C6-E12D-4A0D-8553-7FFA31941D5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986028" y="2682564"/>
            <a:ext cx="5539095" cy="1010842"/>
          </a:xfrm>
        </p:spPr>
        <p:txBody>
          <a:bodyPr>
            <a:normAutofit/>
          </a:bodyPr>
          <a:lstStyle/>
          <a:p>
            <a:r>
              <a:rPr lang="en-US" sz="1600" dirty="0"/>
              <a:t>ERs and other wards back up when patients can't be transferred or admitted in time.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C7D5285-85DF-4331-A6FA-1AE847CA47A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576937" y="3755394"/>
            <a:ext cx="5539095" cy="1010842"/>
          </a:xfrm>
        </p:spPr>
        <p:txBody>
          <a:bodyPr>
            <a:normAutofit/>
          </a:bodyPr>
          <a:lstStyle/>
          <a:p>
            <a:r>
              <a:rPr lang="en-US" sz="1600" dirty="0"/>
              <a:t>Staff must monitor dozens of patients and detect readiness by memory or notes.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2D305EF-9A88-496B-BFC1-D589A01EE38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175279" y="4824430"/>
            <a:ext cx="5539095" cy="1010842"/>
          </a:xfrm>
        </p:spPr>
        <p:txBody>
          <a:bodyPr>
            <a:normAutofit/>
          </a:bodyPr>
          <a:lstStyle/>
          <a:p>
            <a:r>
              <a:rPr lang="en-US" sz="1600" dirty="0"/>
              <a:t>We spoke with hospital staff who confirmed the pain and said they’d use this today.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40BF6865-7FAE-4B56-A995-ADF1582DCC6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2025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7312B71A-5E84-41DE-9754-5F6291F6DF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155823" y="6356350"/>
            <a:ext cx="1808712" cy="365125"/>
          </a:xfrm>
        </p:spPr>
        <p:txBody>
          <a:bodyPr/>
          <a:lstStyle/>
          <a:p>
            <a:r>
              <a:rPr lang="en-US" dirty="0"/>
              <a:t>MedAssist AI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E3984D70-BD95-4E1F-9725-902B5D74D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85616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9F29B-F233-48AF-8261-F33A4E079E3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554" y="357051"/>
            <a:ext cx="4691574" cy="957943"/>
          </a:xfrm>
        </p:spPr>
        <p:txBody>
          <a:bodyPr>
            <a:normAutofit/>
          </a:bodyPr>
          <a:lstStyle/>
          <a:p>
            <a:r>
              <a:rPr lang="en-US" dirty="0">
                <a:latin typeface="+mn-lt"/>
                <a:ea typeface="+mn-ea"/>
                <a:cs typeface="+mn-cs"/>
              </a:rPr>
              <a:t>INSIGHTS FROM prof. Michael rosenberg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E3EA69-4E0E-41BD-8095-A124225A264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1554" y="1602377"/>
            <a:ext cx="5355772" cy="4753972"/>
          </a:xfrm>
        </p:spPr>
        <p:txBody>
          <a:bodyPr>
            <a:normAutofit/>
          </a:bodyPr>
          <a:lstStyle/>
          <a:p>
            <a:r>
              <a:rPr lang="en-US" sz="1800" b="1" dirty="0"/>
              <a:t>Q: </a:t>
            </a:r>
            <a:r>
              <a:rPr lang="en-US" sz="1800" dirty="0"/>
              <a:t>Does delayed discharge impact hospital flow?</a:t>
            </a:r>
            <a:br>
              <a:rPr lang="en-US" sz="1800" dirty="0"/>
            </a:br>
            <a:r>
              <a:rPr lang="en-US" sz="1800" b="1" dirty="0"/>
              <a:t>A: </a:t>
            </a:r>
            <a:r>
              <a:rPr lang="en-US" sz="1800" dirty="0"/>
              <a:t>“Yes, absolutely.”</a:t>
            </a:r>
          </a:p>
          <a:p>
            <a:r>
              <a:rPr lang="en-US" sz="1800" b="1" dirty="0"/>
              <a:t>Q: </a:t>
            </a:r>
            <a:r>
              <a:rPr lang="en-US" sz="1800" dirty="0"/>
              <a:t>How many staff members, on average, take part in the decision to release a single patient and how long does it take?</a:t>
            </a:r>
            <a:br>
              <a:rPr lang="en-US" sz="1800" b="1" dirty="0"/>
            </a:br>
            <a:r>
              <a:rPr lang="en-US" sz="1800" b="1" dirty="0"/>
              <a:t>A: </a:t>
            </a:r>
            <a:r>
              <a:rPr lang="en-US" sz="1800" dirty="0"/>
              <a:t>“It depends on the treating doctor’s decision, but usually the treating doctor, attending nurse and head nurse…. It takes at least 3-4 hours a day… just to get an evaluation” </a:t>
            </a:r>
          </a:p>
          <a:p>
            <a:r>
              <a:rPr lang="en-US" sz="1800" b="1" dirty="0"/>
              <a:t>Q: </a:t>
            </a:r>
            <a:r>
              <a:rPr lang="en-US" sz="1800" dirty="0"/>
              <a:t>Are all clinical patient data fully documented in EMR system?</a:t>
            </a:r>
            <a:br>
              <a:rPr lang="en-US" sz="1800" dirty="0"/>
            </a:br>
            <a:r>
              <a:rPr lang="en-US" sz="1800" b="1" dirty="0"/>
              <a:t>A: </a:t>
            </a:r>
            <a:r>
              <a:rPr lang="en-US" sz="1800" dirty="0"/>
              <a:t>“Yes, all of it.”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69DF042-37C5-4E09-AA4C-AA66649C953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/>
          <a:lstStyle/>
          <a:p>
            <a:r>
              <a:rPr lang="en-US" dirty="0"/>
              <a:t>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29EA23-F34E-486A-B8B2-0C30192669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/>
          <a:lstStyle/>
          <a:p>
            <a:r>
              <a:rPr lang="en-US" dirty="0"/>
              <a:t>MedAssist AI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8F602C-7F98-4C02-99D4-ED65E00D6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/>
          <a:lstStyle/>
          <a:p>
            <a:fld id="{19B51A1E-902D-48AF-9020-955120F399B6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7" name="Video ">
            <a:hlinkClick r:id="" action="ppaction://media"/>
            <a:extLst>
              <a:ext uri="{FF2B5EF4-FFF2-40B4-BE49-F238E27FC236}">
                <a16:creationId xmlns:a16="http://schemas.microsoft.com/office/drawing/2014/main" id="{8516B8F3-9CBE-F61A-857B-6255A1535CE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955436" y="925878"/>
            <a:ext cx="2834001" cy="5006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494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85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892177"/>
            <a:ext cx="8421688" cy="1325563"/>
          </a:xfrm>
        </p:spPr>
        <p:txBody>
          <a:bodyPr/>
          <a:lstStyle/>
          <a:p>
            <a:r>
              <a:rPr lang="en-US" dirty="0"/>
              <a:t>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A2EB3F-4D60-451F-8F45-7D6654D2FC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85900" y="2563123"/>
            <a:ext cx="4031945" cy="365125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dirty="0"/>
              <a:t>INTELLIGENT DECISIONS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1C80FB-53F9-42EE-B1E6-D0F998EC5DF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485664" y="3070348"/>
            <a:ext cx="4031030" cy="1057308"/>
          </a:xfrm>
        </p:spPr>
        <p:txBody>
          <a:bodyPr>
            <a:normAutofit/>
          </a:bodyPr>
          <a:lstStyle/>
          <a:p>
            <a:r>
              <a:rPr lang="en-US" sz="1600" dirty="0"/>
              <a:t>AI predicts discharge readiness and detects department overloads in real-time.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1BA2B5-6A90-4204-ABDD-7183FBB03A0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673004" y="2563123"/>
            <a:ext cx="4031945" cy="36512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SIMPLE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E7D4C34-22A0-4D54-A07D-E1E9A11463E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673143" y="3070348"/>
            <a:ext cx="4031030" cy="1057308"/>
          </a:xfrm>
        </p:spPr>
        <p:txBody>
          <a:bodyPr>
            <a:normAutofit/>
          </a:bodyPr>
          <a:lstStyle/>
          <a:p>
            <a:r>
              <a:rPr lang="en-US" sz="1600" dirty="0"/>
              <a:t>Nurses and staff receive mobile-friendly alerts and clear, explainable suggestions.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01D392D-FB66-47A0-B628-5ADE822A2CF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485899" y="4319431"/>
            <a:ext cx="4031945" cy="36512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CLINICALLY SAFE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1C26CE0-2506-4B44-A26F-C12BFA5B18B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486412" y="4826656"/>
            <a:ext cx="4031030" cy="1057308"/>
          </a:xfrm>
        </p:spPr>
        <p:txBody>
          <a:bodyPr>
            <a:normAutofit/>
          </a:bodyPr>
          <a:lstStyle/>
          <a:p>
            <a:r>
              <a:rPr lang="en-US" sz="1600" dirty="0"/>
              <a:t>Built with full transparency, data security, and real clinical input.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68F40F8-BF35-45E9-B3DD-5436362D746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672630" y="4319431"/>
            <a:ext cx="4031945" cy="36512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IMMEDIATE IMPACT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F39C97C-2DDC-4706-B96C-B02FAE53A42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673143" y="4826656"/>
            <a:ext cx="4031030" cy="1057308"/>
          </a:xfrm>
        </p:spPr>
        <p:txBody>
          <a:bodyPr>
            <a:normAutofit/>
          </a:bodyPr>
          <a:lstStyle/>
          <a:p>
            <a:r>
              <a:rPr lang="en-US" sz="1600" dirty="0"/>
              <a:t>Can reduce patient stay hours and free up beds starting from day one.</a:t>
            </a:r>
          </a:p>
        </p:txBody>
      </p:sp>
      <p:sp>
        <p:nvSpPr>
          <p:cNvPr id="80" name="Date Placeholder 79">
            <a:extLst>
              <a:ext uri="{FF2B5EF4-FFF2-40B4-BE49-F238E27FC236}">
                <a16:creationId xmlns:a16="http://schemas.microsoft.com/office/drawing/2014/main" id="{BC1F9D86-85D8-4FD0-B0D3-47D778722782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2025</a:t>
            </a:r>
          </a:p>
        </p:txBody>
      </p:sp>
      <p:sp>
        <p:nvSpPr>
          <p:cNvPr id="81" name="Footer Placeholder 80">
            <a:extLst>
              <a:ext uri="{FF2B5EF4-FFF2-40B4-BE49-F238E27FC236}">
                <a16:creationId xmlns:a16="http://schemas.microsoft.com/office/drawing/2014/main" id="{E94F1D24-E4A1-4B59-B57E-A28453963B88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MedAssist AI</a:t>
            </a:r>
          </a:p>
        </p:txBody>
      </p:sp>
      <p:sp>
        <p:nvSpPr>
          <p:cNvPr id="82" name="Slide Number Placeholder 81">
            <a:extLst>
              <a:ext uri="{FF2B5EF4-FFF2-40B4-BE49-F238E27FC236}">
                <a16:creationId xmlns:a16="http://schemas.microsoft.com/office/drawing/2014/main" id="{CE36A058-BEC2-4BC5-A467-F2EB2A36505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13" name="תמונה 12">
            <a:extLst>
              <a:ext uri="{FF2B5EF4-FFF2-40B4-BE49-F238E27FC236}">
                <a16:creationId xmlns:a16="http://schemas.microsoft.com/office/drawing/2014/main" id="{B0662666-1485-BB7D-FFBE-D3D217E693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4853" y="-424291"/>
            <a:ext cx="3043644" cy="3043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9208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8760" y="4156405"/>
            <a:ext cx="3139440" cy="1325563"/>
          </a:xfrm>
        </p:spPr>
        <p:txBody>
          <a:bodyPr/>
          <a:lstStyle/>
          <a:p>
            <a:r>
              <a:rPr lang="en-US" dirty="0"/>
              <a:t>PRODUCT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A2EB3F-4D60-451F-8F45-7D6654D2FC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22254" y="1530635"/>
            <a:ext cx="5433204" cy="365125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dirty="0"/>
              <a:t>MONITORS HOSPITAL LOAD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1C80FB-53F9-42EE-B1E6-D0F998EC5DF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921828" y="1860060"/>
            <a:ext cx="5431971" cy="557950"/>
          </a:xfrm>
        </p:spPr>
        <p:txBody>
          <a:bodyPr>
            <a:normAutofit/>
          </a:bodyPr>
          <a:lstStyle/>
          <a:p>
            <a:r>
              <a:rPr lang="en-US" dirty="0"/>
              <a:t>Continuously tracks ward occupancy, staffing levels, and alerts on overload.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1BA2B5-6A90-4204-ABDD-7183FBB03A0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922254" y="2630431"/>
            <a:ext cx="5433204" cy="36512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PREDICTS PATIENT DISCHARGES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E7D4C34-22A0-4D54-A07D-E1E9A11463E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921828" y="2959856"/>
            <a:ext cx="5431971" cy="557950"/>
          </a:xfrm>
        </p:spPr>
        <p:txBody>
          <a:bodyPr/>
          <a:lstStyle/>
          <a:p>
            <a:r>
              <a:rPr lang="en-US" dirty="0"/>
              <a:t>Analyzes vitals, history, and treatments to flag patients likely ready to go home.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01D392D-FB66-47A0-B628-5ADE822A2CFF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922254" y="3730227"/>
            <a:ext cx="5433204" cy="36512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NOTIFIES THE RIGHT STAFF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1C26CE0-2506-4B44-A26F-C12BFA5B18B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21828" y="4059652"/>
            <a:ext cx="5431971" cy="557950"/>
          </a:xfrm>
        </p:spPr>
        <p:txBody>
          <a:bodyPr/>
          <a:lstStyle/>
          <a:p>
            <a:r>
              <a:rPr lang="en-US" dirty="0"/>
              <a:t>Sends real-time alerts to nurses and doctors with explainable recommendations.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68F40F8-BF35-45E9-B3DD-5436362D746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920106" y="4830024"/>
            <a:ext cx="5433204" cy="36512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INFORMS PATIENT FAMILIES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F39C97C-2DDC-4706-B96C-B02FAE53A42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919680" y="5159449"/>
            <a:ext cx="5431971" cy="557950"/>
          </a:xfrm>
        </p:spPr>
        <p:txBody>
          <a:bodyPr/>
          <a:lstStyle/>
          <a:p>
            <a:r>
              <a:rPr lang="en-US" dirty="0"/>
              <a:t>Offers a secure, AI-powered chat that answers common status questions.</a:t>
            </a:r>
          </a:p>
        </p:txBody>
      </p:sp>
      <p:sp>
        <p:nvSpPr>
          <p:cNvPr id="20" name="Date Placeholder 19">
            <a:extLst>
              <a:ext uri="{FF2B5EF4-FFF2-40B4-BE49-F238E27FC236}">
                <a16:creationId xmlns:a16="http://schemas.microsoft.com/office/drawing/2014/main" id="{A74D661B-510C-4CF2-BF77-3EAFB649883D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947516" cy="365125"/>
          </a:xfrm>
        </p:spPr>
        <p:txBody>
          <a:bodyPr/>
          <a:lstStyle/>
          <a:p>
            <a:r>
              <a:rPr lang="en-US" dirty="0"/>
              <a:t>2025</a:t>
            </a:r>
          </a:p>
        </p:txBody>
      </p: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7E44CAC0-3B5A-49F6-A2CB-0BC80D111A87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161955" y="6356350"/>
            <a:ext cx="3243942" cy="365125"/>
          </a:xfrm>
        </p:spPr>
        <p:txBody>
          <a:bodyPr/>
          <a:lstStyle/>
          <a:p>
            <a:r>
              <a:rPr lang="en-US" dirty="0"/>
              <a:t>MedAssist AI</a:t>
            </a:r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5D1BD041-3428-4D62-934F-F3FF6D36F90F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49418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E1C88-627C-4655-A4FB-0BB02EDB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2747" y="633689"/>
            <a:ext cx="5111750" cy="557950"/>
          </a:xfrm>
        </p:spPr>
        <p:txBody>
          <a:bodyPr/>
          <a:lstStyle/>
          <a:p>
            <a:r>
              <a:rPr lang="en-US" dirty="0"/>
              <a:t>WHERE WE USE AI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2ACA2A-6BBE-47CF-B76F-F56C9DBF77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6A095E-DB05-47EC-A2D5-47398A4A00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24463" y="6356350"/>
            <a:ext cx="1743075" cy="365125"/>
          </a:xfrm>
        </p:spPr>
        <p:txBody>
          <a:bodyPr/>
          <a:lstStyle/>
          <a:p>
            <a:r>
              <a:rPr lang="en-US" dirty="0"/>
              <a:t>MedAssist AI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3C3221-5F04-4CA7-A86A-EEA8566A1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CAC68D8B-0616-3664-FF89-1D165631257C}"/>
              </a:ext>
            </a:extLst>
          </p:cNvPr>
          <p:cNvSpPr txBox="1">
            <a:spLocks/>
          </p:cNvSpPr>
          <p:nvPr/>
        </p:nvSpPr>
        <p:spPr>
          <a:xfrm>
            <a:off x="1205321" y="1683035"/>
            <a:ext cx="5433204" cy="3651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DISCHARGE PREDICTION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A670E144-FE9E-D0CA-BC01-6D8946E476F6}"/>
              </a:ext>
            </a:extLst>
          </p:cNvPr>
          <p:cNvSpPr txBox="1">
            <a:spLocks/>
          </p:cNvSpPr>
          <p:nvPr/>
        </p:nvSpPr>
        <p:spPr>
          <a:xfrm>
            <a:off x="1204895" y="2012460"/>
            <a:ext cx="5431971" cy="5579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Trained ML model analyzes vitals, history, and treatment response to flag readiness.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0070E66C-6A13-5DFF-9008-032FCD40E531}"/>
              </a:ext>
            </a:extLst>
          </p:cNvPr>
          <p:cNvSpPr txBox="1">
            <a:spLocks/>
          </p:cNvSpPr>
          <p:nvPr/>
        </p:nvSpPr>
        <p:spPr>
          <a:xfrm>
            <a:off x="1205321" y="2782831"/>
            <a:ext cx="5433204" cy="36512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STAFF REALLOCATION SUGGESTIONS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9203549A-AF53-F76E-FFCB-17F9AD566ABD}"/>
              </a:ext>
            </a:extLst>
          </p:cNvPr>
          <p:cNvSpPr txBox="1">
            <a:spLocks/>
          </p:cNvSpPr>
          <p:nvPr/>
        </p:nvSpPr>
        <p:spPr>
          <a:xfrm>
            <a:off x="1204895" y="3112256"/>
            <a:ext cx="5431971" cy="55795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AI detects overloaded wards and suggests where backup staff can be pulled from.</a:t>
            </a:r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3DAFD477-A56E-7A45-E750-1EE70399746B}"/>
              </a:ext>
            </a:extLst>
          </p:cNvPr>
          <p:cNvSpPr txBox="1">
            <a:spLocks/>
          </p:cNvSpPr>
          <p:nvPr/>
        </p:nvSpPr>
        <p:spPr>
          <a:xfrm>
            <a:off x="1205321" y="3882627"/>
            <a:ext cx="5433204" cy="36512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PATIENT FAMILY CHAT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1DADC9B0-9704-C149-B7F4-5BA265984FD4}"/>
              </a:ext>
            </a:extLst>
          </p:cNvPr>
          <p:cNvSpPr txBox="1">
            <a:spLocks/>
          </p:cNvSpPr>
          <p:nvPr/>
        </p:nvSpPr>
        <p:spPr>
          <a:xfrm>
            <a:off x="1204895" y="4212052"/>
            <a:ext cx="5431971" cy="5579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LLM-based assistant answers common questions securely, using filtered EMR data.</a:t>
            </a:r>
          </a:p>
        </p:txBody>
      </p:sp>
      <p:sp>
        <p:nvSpPr>
          <p:cNvPr id="24" name="Text Placeholder 8">
            <a:extLst>
              <a:ext uri="{FF2B5EF4-FFF2-40B4-BE49-F238E27FC236}">
                <a16:creationId xmlns:a16="http://schemas.microsoft.com/office/drawing/2014/main" id="{9CA1243F-7E36-8DF6-978A-01F75A194895}"/>
              </a:ext>
            </a:extLst>
          </p:cNvPr>
          <p:cNvSpPr txBox="1">
            <a:spLocks/>
          </p:cNvSpPr>
          <p:nvPr/>
        </p:nvSpPr>
        <p:spPr>
          <a:xfrm>
            <a:off x="1203173" y="4982424"/>
            <a:ext cx="5433204" cy="36512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EXPLAINABLE INSIGHTS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E7627F70-E8B2-A19C-764E-94850B7B165C}"/>
              </a:ext>
            </a:extLst>
          </p:cNvPr>
          <p:cNvSpPr txBox="1">
            <a:spLocks/>
          </p:cNvSpPr>
          <p:nvPr/>
        </p:nvSpPr>
        <p:spPr>
          <a:xfrm>
            <a:off x="1202747" y="5311848"/>
            <a:ext cx="5431971" cy="7703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All AI decisions are accompanied by visible rationale and supporting data based on past decisions and doctors' affirmations.</a:t>
            </a:r>
          </a:p>
        </p:txBody>
      </p:sp>
    </p:spTree>
    <p:extLst>
      <p:ext uri="{BB962C8B-B14F-4D97-AF65-F5344CB8AC3E}">
        <p14:creationId xmlns:p14="http://schemas.microsoft.com/office/powerpoint/2010/main" val="13463722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DE7F2-E890-4744-88DD-A75F5E3005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1350" y="2571235"/>
            <a:ext cx="4179570" cy="1715531"/>
          </a:xfrm>
        </p:spPr>
        <p:txBody>
          <a:bodyPr/>
          <a:lstStyle/>
          <a:p>
            <a:r>
              <a:rPr lang="en-US" dirty="0"/>
              <a:t>DEMO</a:t>
            </a:r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31AB2FA7-1153-D659-5FA7-F3A87ACA1E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3447" y="1219200"/>
            <a:ext cx="4680856" cy="4680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7891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E0A63-A388-49B1-A04E-27CE9BD62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0169" y="1152771"/>
            <a:ext cx="5431971" cy="846301"/>
          </a:xfrm>
        </p:spPr>
        <p:txBody>
          <a:bodyPr/>
          <a:lstStyle/>
          <a:p>
            <a:r>
              <a:rPr lang="en-US" dirty="0"/>
              <a:t>AI &amp; DATA ETHICS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640DF9D-0C9E-4C5D-9635-6B4DE10CCEE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22254" y="2469515"/>
            <a:ext cx="5433204" cy="365125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Privacy by Design</a:t>
            </a:r>
            <a:endParaRPr lang="en-US" noProof="1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0297407-CE4E-4284-879D-AEC39571362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921828" y="2798940"/>
            <a:ext cx="5431971" cy="557950"/>
          </a:xfrm>
        </p:spPr>
        <p:txBody>
          <a:bodyPr>
            <a:normAutofit/>
          </a:bodyPr>
          <a:lstStyle/>
          <a:p>
            <a:r>
              <a:rPr lang="en-US" dirty="0"/>
              <a:t>We work only with de-identified data - no personal identifiers used.</a:t>
            </a:r>
            <a:endParaRPr lang="en-US" noProof="1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5C3A7BE-F7FC-4942-A31A-491A8A80610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922254" y="3569311"/>
            <a:ext cx="5433204" cy="365125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Human-in-the-Loop</a:t>
            </a:r>
            <a:endParaRPr lang="en-US" noProof="1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5CCE699-03D1-4642-B46A-B14EF17DA18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921828" y="3898736"/>
            <a:ext cx="5431971" cy="557950"/>
          </a:xfrm>
        </p:spPr>
        <p:txBody>
          <a:bodyPr>
            <a:normAutofit/>
          </a:bodyPr>
          <a:lstStyle/>
          <a:p>
            <a:r>
              <a:rPr lang="en-US" dirty="0"/>
              <a:t>The AI offers suggestions - final decisions stay with clinical staff.</a:t>
            </a:r>
            <a:endParaRPr lang="en-US" noProof="1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C1DF189-6F2F-4C21-88CC-C82D3D0D147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922254" y="4669107"/>
            <a:ext cx="5433204" cy="365125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dirty="0"/>
              <a:t>Doctor-Approved Approach</a:t>
            </a:r>
            <a:endParaRPr lang="en-US" noProof="1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E82690-B145-4D4F-B2D1-0B2A8C50FD7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21828" y="4998532"/>
            <a:ext cx="5431971" cy="557950"/>
          </a:xfrm>
        </p:spPr>
        <p:txBody>
          <a:bodyPr>
            <a:normAutofit/>
          </a:bodyPr>
          <a:lstStyle/>
          <a:p>
            <a:r>
              <a:rPr lang="en-US" dirty="0"/>
              <a:t>Prof. Rosenberg confirmed that such a system is viable without patient identifiers.</a:t>
            </a:r>
            <a:endParaRPr lang="en-US" noProof="1"/>
          </a:p>
        </p:txBody>
      </p:sp>
      <p:sp>
        <p:nvSpPr>
          <p:cNvPr id="32" name="Date Placeholder 31">
            <a:extLst>
              <a:ext uri="{FF2B5EF4-FFF2-40B4-BE49-F238E27FC236}">
                <a16:creationId xmlns:a16="http://schemas.microsoft.com/office/drawing/2014/main" id="{D5DB19F8-B538-4965-BA90-ED372B99F5DC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947516" cy="365125"/>
          </a:xfrm>
        </p:spPr>
        <p:txBody>
          <a:bodyPr/>
          <a:lstStyle/>
          <a:p>
            <a:r>
              <a:rPr lang="en-US" dirty="0"/>
              <a:t>2025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05C44B1-BA82-483C-BD91-F89067442F9E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161955" y="6356350"/>
            <a:ext cx="3243942" cy="365125"/>
          </a:xfrm>
        </p:spPr>
        <p:txBody>
          <a:bodyPr/>
          <a:lstStyle/>
          <a:p>
            <a:r>
              <a:rPr lang="en-US" dirty="0"/>
              <a:t>MedAssist AI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ED4A67-3A46-4F54-A12A-EAE1B53E6457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695160" y="6356350"/>
            <a:ext cx="653143" cy="365125"/>
          </a:xfrm>
        </p:spPr>
        <p:txBody>
          <a:bodyPr/>
          <a:lstStyle/>
          <a:p>
            <a:r>
              <a:rPr lang="en-US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20693930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6F7BB-30A8-4980-AD4A-2FB0B53FA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92177"/>
            <a:ext cx="12192000" cy="1325563"/>
          </a:xfrm>
        </p:spPr>
        <p:txBody>
          <a:bodyPr/>
          <a:lstStyle/>
          <a:p>
            <a:r>
              <a:rPr lang="en-US" dirty="0"/>
              <a:t>MEET THE TEAM</a:t>
            </a:r>
          </a:p>
        </p:txBody>
      </p:sp>
      <p:pic>
        <p:nvPicPr>
          <p:cNvPr id="26" name="Picture Placeholder 25">
            <a:extLst>
              <a:ext uri="{FF2B5EF4-FFF2-40B4-BE49-F238E27FC236}">
                <a16:creationId xmlns:a16="http://schemas.microsoft.com/office/drawing/2014/main" id="{E287A61C-B7FB-4B69-97E7-7B7AFC8A5D33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/>
          <a:stretch/>
        </p:blipFill>
        <p:spPr>
          <a:xfrm>
            <a:off x="1487181" y="2886074"/>
            <a:ext cx="1845511" cy="184551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7" name="Picture Placeholder 46">
            <a:extLst>
              <a:ext uri="{FF2B5EF4-FFF2-40B4-BE49-F238E27FC236}">
                <a16:creationId xmlns:a16="http://schemas.microsoft.com/office/drawing/2014/main" id="{8AF5260A-2860-4F88-BA4D-70530D3E14AA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/>
          <a:srcRect/>
          <a:stretch/>
        </p:blipFill>
        <p:spPr>
          <a:xfrm>
            <a:off x="3836914" y="2886074"/>
            <a:ext cx="1845511" cy="1845511"/>
          </a:xfrm>
        </p:spPr>
      </p:pic>
      <p:pic>
        <p:nvPicPr>
          <p:cNvPr id="45" name="Picture Placeholder 44">
            <a:extLst>
              <a:ext uri="{FF2B5EF4-FFF2-40B4-BE49-F238E27FC236}">
                <a16:creationId xmlns:a16="http://schemas.microsoft.com/office/drawing/2014/main" id="{4442FA67-BF04-4E45-BFD9-78BF43789E09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4"/>
          <a:srcRect/>
          <a:stretch/>
        </p:blipFill>
        <p:spPr>
          <a:xfrm>
            <a:off x="6327578" y="2886074"/>
            <a:ext cx="1845511" cy="1845511"/>
          </a:xfrm>
        </p:spPr>
      </p:pic>
      <p:pic>
        <p:nvPicPr>
          <p:cNvPr id="43" name="Picture Placeholder 42">
            <a:extLst>
              <a:ext uri="{FF2B5EF4-FFF2-40B4-BE49-F238E27FC236}">
                <a16:creationId xmlns:a16="http://schemas.microsoft.com/office/drawing/2014/main" id="{F328CD15-EA0E-49AD-A3C6-5798A372AA53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5"/>
          <a:srcRect/>
          <a:stretch/>
        </p:blipFill>
        <p:spPr>
          <a:xfrm>
            <a:off x="8747458" y="2886074"/>
            <a:ext cx="1845511" cy="184551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7BAD1FFF-8B97-4CD1-85E7-B7738EAD28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43248" y="5084524"/>
            <a:ext cx="2123743" cy="343061"/>
          </a:xfrm>
        </p:spPr>
        <p:txBody>
          <a:bodyPr/>
          <a:lstStyle/>
          <a:p>
            <a:r>
              <a:rPr lang="en-US" dirty="0"/>
              <a:t>Nitzan Ventura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10C8C8C1-99D8-4034-A628-DECEB703BA1D}"/>
              </a:ext>
            </a:extLst>
          </p:cNvPr>
          <p:cNvSpPr>
            <a:spLocks noGrp="1"/>
          </p:cNvSpPr>
          <p:nvPr>
            <p:ph type="body" idx="18"/>
          </p:nvPr>
        </p:nvSpPr>
        <p:spPr>
          <a:xfrm>
            <a:off x="3692980" y="5099206"/>
            <a:ext cx="2135755" cy="343061"/>
          </a:xfrm>
        </p:spPr>
        <p:txBody>
          <a:bodyPr/>
          <a:lstStyle/>
          <a:p>
            <a:r>
              <a:rPr lang="en-US" dirty="0"/>
              <a:t>Noam Shabat</a:t>
            </a: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08CA58D6-00FD-4D81-A0F6-215C4D558912}"/>
              </a:ext>
            </a:extLst>
          </p:cNvPr>
          <p:cNvSpPr>
            <a:spLocks noGrp="1"/>
          </p:cNvSpPr>
          <p:nvPr>
            <p:ph type="body" idx="19"/>
          </p:nvPr>
        </p:nvSpPr>
        <p:spPr>
          <a:xfrm>
            <a:off x="6183644" y="5099206"/>
            <a:ext cx="2123743" cy="343061"/>
          </a:xfrm>
        </p:spPr>
        <p:txBody>
          <a:bodyPr/>
          <a:lstStyle/>
          <a:p>
            <a:r>
              <a:rPr lang="en-US" dirty="0"/>
              <a:t>Shay Morad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60D37431-6A3A-47F6-A367-B5ADCF66AE37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8603525" y="5084524"/>
            <a:ext cx="2123742" cy="343061"/>
          </a:xfrm>
        </p:spPr>
        <p:txBody>
          <a:bodyPr/>
          <a:lstStyle/>
          <a:p>
            <a:r>
              <a:rPr lang="en-US" dirty="0"/>
              <a:t>Samuel Hayat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B76FA389-A54D-4E4B-81DA-DBA175D78FEC}"/>
              </a:ext>
            </a:extLst>
          </p:cNvPr>
          <p:cNvSpPr>
            <a:spLocks noGrp="1"/>
          </p:cNvSpPr>
          <p:nvPr>
            <p:ph type="body" idx="21"/>
          </p:nvPr>
        </p:nvSpPr>
        <p:spPr>
          <a:xfrm>
            <a:off x="1487181" y="5464114"/>
            <a:ext cx="1845511" cy="343061"/>
          </a:xfrm>
        </p:spPr>
        <p:txBody>
          <a:bodyPr/>
          <a:lstStyle/>
          <a:p>
            <a:r>
              <a:rPr lang="en-US" dirty="0"/>
              <a:t>Computer Science B.Sc. Student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65786675-BFC6-4743-BFD3-D64691F771D8}"/>
              </a:ext>
            </a:extLst>
          </p:cNvPr>
          <p:cNvSpPr>
            <a:spLocks noGrp="1"/>
          </p:cNvSpPr>
          <p:nvPr>
            <p:ph type="body" idx="22"/>
          </p:nvPr>
        </p:nvSpPr>
        <p:spPr>
          <a:xfrm>
            <a:off x="3836913" y="5478796"/>
            <a:ext cx="1855949" cy="343061"/>
          </a:xfrm>
        </p:spPr>
        <p:txBody>
          <a:bodyPr/>
          <a:lstStyle/>
          <a:p>
            <a:r>
              <a:rPr lang="en-US" dirty="0"/>
              <a:t>Computer Science B.Sc. Student</a:t>
            </a:r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97062F49-F468-4EA6-B6BF-94BFF89FDCB7}"/>
              </a:ext>
            </a:extLst>
          </p:cNvPr>
          <p:cNvSpPr>
            <a:spLocks noGrp="1"/>
          </p:cNvSpPr>
          <p:nvPr>
            <p:ph type="body" idx="23"/>
          </p:nvPr>
        </p:nvSpPr>
        <p:spPr>
          <a:xfrm>
            <a:off x="6327577" y="5478796"/>
            <a:ext cx="1845511" cy="343061"/>
          </a:xfrm>
        </p:spPr>
        <p:txBody>
          <a:bodyPr/>
          <a:lstStyle/>
          <a:p>
            <a:r>
              <a:rPr lang="en-US" dirty="0"/>
              <a:t>Computer Science B.Sc. Student</a:t>
            </a:r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59D9F00A-8CF0-41E8-9BB6-3B8ECDA55D49}"/>
              </a:ext>
            </a:extLst>
          </p:cNvPr>
          <p:cNvSpPr>
            <a:spLocks noGrp="1"/>
          </p:cNvSpPr>
          <p:nvPr>
            <p:ph type="body" idx="24"/>
          </p:nvPr>
        </p:nvSpPr>
        <p:spPr>
          <a:xfrm>
            <a:off x="8747458" y="5464114"/>
            <a:ext cx="1845510" cy="343061"/>
          </a:xfrm>
        </p:spPr>
        <p:txBody>
          <a:bodyPr/>
          <a:lstStyle/>
          <a:p>
            <a:r>
              <a:rPr lang="en-US" dirty="0"/>
              <a:t>Computer Science B.Sc. Student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2F9CC1F-102C-49CC-B646-8E6826368A8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2025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808A03-6EC3-48BE-9D18-5A746D0924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MedAssist AI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868410-BE8A-4C98-9C72-20D0A2A6A8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7" name="Picture Placeholder 46">
            <a:extLst>
              <a:ext uri="{FF2B5EF4-FFF2-40B4-BE49-F238E27FC236}">
                <a16:creationId xmlns:a16="http://schemas.microsoft.com/office/drawing/2014/main" id="{EB57A598-8070-0ECB-3E92-E4FAF7E2A4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6327577" y="2886072"/>
            <a:ext cx="1845511" cy="184551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Picture Placeholder 44">
            <a:extLst>
              <a:ext uri="{FF2B5EF4-FFF2-40B4-BE49-F238E27FC236}">
                <a16:creationId xmlns:a16="http://schemas.microsoft.com/office/drawing/2014/main" id="{2FEB6367-A124-99B1-ABB1-EF00450686B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/>
          <a:stretch/>
        </p:blipFill>
        <p:spPr>
          <a:xfrm>
            <a:off x="3839622" y="2886073"/>
            <a:ext cx="1845511" cy="184551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477453048"/>
      </p:ext>
    </p:extLst>
  </p:cSld>
  <p:clrMapOvr>
    <a:masterClrMapping/>
  </p:clrMapOvr>
</p:sld>
</file>

<file path=ppt/theme/theme1.xml><?xml version="1.0" encoding="utf-8"?>
<a:theme xmlns:a="http://schemas.openxmlformats.org/drawingml/2006/main" name="Monoline">
  <a:themeElements>
    <a:clrScheme name="Custom 16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BF4EF"/>
      </a:accent1>
      <a:accent2>
        <a:srgbClr val="F7F6F3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56180624 Minimalist light sales pitch_Win32_v3" id="{6E94D4DF-24E6-4758-8701-2C20AC2BF2DD}" vid="{D9C778EE-A573-4D68-89BA-A3DB5F810EA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7" ma:contentTypeDescription="Create a new document." ma:contentTypeScope="" ma:versionID="c6f9a84f66a9c8b9a21755b9ffafb945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27df39e3e7036dff54f89ddd5805ce72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C8B084D-D430-4822-B3CB-DEADB2E7A5F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11845F9-C5F4-4AA5-BA9E-EC2182E91488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15BFCE94-6EC9-4D8E-89B6-C22DE7AD70C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102</TotalTime>
  <Words>647</Words>
  <Application>Microsoft Office PowerPoint</Application>
  <PresentationFormat>Widescreen</PresentationFormat>
  <Paragraphs>90</Paragraphs>
  <Slides>11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Tenorite</vt:lpstr>
      <vt:lpstr>Monoline</vt:lpstr>
      <vt:lpstr>Med-assist ai</vt:lpstr>
      <vt:lpstr>PROBLEM</vt:lpstr>
      <vt:lpstr>INSIGHTS FROM prof. Michael rosenberg</vt:lpstr>
      <vt:lpstr>SOLUTION</vt:lpstr>
      <vt:lpstr>PRODUCT OVERVIEW</vt:lpstr>
      <vt:lpstr>WHERE WE USE AI</vt:lpstr>
      <vt:lpstr>DEMO</vt:lpstr>
      <vt:lpstr>AI &amp; DATA ETHICS</vt:lpstr>
      <vt:lpstr>MEET THE TEAM</vt:lpstr>
      <vt:lpstr>SUMMARY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Shay Morad</dc:creator>
  <cp:lastModifiedBy>Noam Shabat</cp:lastModifiedBy>
  <cp:revision>43</cp:revision>
  <dcterms:created xsi:type="dcterms:W3CDTF">2023-07-24T01:11:48Z</dcterms:created>
  <dcterms:modified xsi:type="dcterms:W3CDTF">2025-05-29T17:00:22Z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